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270-05DB-4186-9137-A723EF9368F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EAA1-2E70-4550-B92D-619CE497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9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270-05DB-4186-9137-A723EF9368F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EAA1-2E70-4550-B92D-619CE497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6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270-05DB-4186-9137-A723EF9368F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EAA1-2E70-4550-B92D-619CE4977FA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46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270-05DB-4186-9137-A723EF9368F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EAA1-2E70-4550-B92D-619CE497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90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270-05DB-4186-9137-A723EF9368F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EAA1-2E70-4550-B92D-619CE4977F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0135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270-05DB-4186-9137-A723EF9368F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EAA1-2E70-4550-B92D-619CE497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58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270-05DB-4186-9137-A723EF9368F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EAA1-2E70-4550-B92D-619CE497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5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270-05DB-4186-9137-A723EF9368F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EAA1-2E70-4550-B92D-619CE497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2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270-05DB-4186-9137-A723EF9368F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EAA1-2E70-4550-B92D-619CE497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7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270-05DB-4186-9137-A723EF9368F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EAA1-2E70-4550-B92D-619CE497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270-05DB-4186-9137-A723EF9368F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EAA1-2E70-4550-B92D-619CE497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6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270-05DB-4186-9137-A723EF9368F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EAA1-2E70-4550-B92D-619CE497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9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270-05DB-4186-9137-A723EF9368F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EAA1-2E70-4550-B92D-619CE497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2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270-05DB-4186-9137-A723EF9368F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EAA1-2E70-4550-B92D-619CE497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9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270-05DB-4186-9137-A723EF9368F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EAA1-2E70-4550-B92D-619CE497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5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270-05DB-4186-9137-A723EF9368F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EAA1-2E70-4550-B92D-619CE497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2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6270-05DB-4186-9137-A723EF9368F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B0EAA1-2E70-4550-B92D-619CE497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9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9709" y="858982"/>
            <a:ext cx="4674294" cy="858982"/>
          </a:xfrm>
        </p:spPr>
        <p:txBody>
          <a:bodyPr/>
          <a:lstStyle/>
          <a:p>
            <a:r>
              <a:rPr lang="ar-IQ" dirty="0" smtClean="0"/>
              <a:t>المختبر العاشر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338946"/>
            <a:ext cx="8537478" cy="845128"/>
          </a:xfrm>
        </p:spPr>
        <p:txBody>
          <a:bodyPr/>
          <a:lstStyle/>
          <a:p>
            <a:r>
              <a:rPr lang="ar-IQ" dirty="0" smtClean="0"/>
              <a:t>اعداد الدكتورة اسراء عبد الرزاق السامر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5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7201"/>
            <a:ext cx="9144000" cy="1011382"/>
          </a:xfrm>
        </p:spPr>
        <p:txBody>
          <a:bodyPr>
            <a:normAutofit fontScale="90000"/>
          </a:bodyPr>
          <a:lstStyle/>
          <a:p>
            <a:r>
              <a:rPr lang="ar-IQ" sz="3200" dirty="0" smtClean="0">
                <a:solidFill>
                  <a:srgbClr val="FF0000"/>
                </a:solidFill>
              </a:rPr>
              <a:t>التركيب الداخلي للورقة</a:t>
            </a:r>
            <a:r>
              <a:rPr lang="en-US" dirty="0"/>
              <a:t/>
            </a:r>
            <a:br>
              <a:rPr lang="en-US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2064328"/>
            <a:ext cx="9070848" cy="382385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ar-IQ" dirty="0"/>
              <a:t>الورقة في ذوات </a:t>
            </a:r>
            <a:r>
              <a:rPr lang="ar-IQ" dirty="0" smtClean="0"/>
              <a:t>الفلقتين</a:t>
            </a:r>
          </a:p>
          <a:p>
            <a:pPr algn="r"/>
            <a:r>
              <a:rPr lang="ar-IQ" dirty="0"/>
              <a:t>تتكون الورقة من الطبقات النموذجية </a:t>
            </a:r>
            <a:r>
              <a:rPr lang="ar-IQ" dirty="0" smtClean="0"/>
              <a:t>التالية </a:t>
            </a:r>
          </a:p>
          <a:p>
            <a:pPr algn="r"/>
            <a:r>
              <a:rPr lang="ar-IQ" dirty="0" smtClean="0">
                <a:solidFill>
                  <a:srgbClr val="FF0000"/>
                </a:solidFill>
              </a:rPr>
              <a:t>البشرة</a:t>
            </a:r>
          </a:p>
          <a:p>
            <a:pPr algn="r"/>
            <a:r>
              <a:rPr lang="ar-IQ" dirty="0"/>
              <a:t>تحتوي الورقة على بشرة عليا وسفلى والبشرة السفلية تكون اكثر ثغورا ,وتتكون من صف واحد من الخاليا او </a:t>
            </a:r>
            <a:r>
              <a:rPr lang="ar-IQ" dirty="0" smtClean="0"/>
              <a:t>اكثر</a:t>
            </a:r>
          </a:p>
          <a:p>
            <a:pPr algn="r"/>
            <a:r>
              <a:rPr lang="ar-IQ" dirty="0">
                <a:solidFill>
                  <a:srgbClr val="FF0000"/>
                </a:solidFill>
              </a:rPr>
              <a:t>-النسيج </a:t>
            </a:r>
            <a:r>
              <a:rPr lang="ar-IQ" dirty="0" smtClean="0">
                <a:solidFill>
                  <a:srgbClr val="FF0000"/>
                </a:solidFill>
              </a:rPr>
              <a:t>المتوسط</a:t>
            </a:r>
          </a:p>
          <a:p>
            <a:pPr algn="r"/>
            <a:r>
              <a:rPr lang="ar-IQ" dirty="0"/>
              <a:t>بعيدا عن منطقة العرق </a:t>
            </a:r>
            <a:r>
              <a:rPr lang="ar-IQ" dirty="0" smtClean="0"/>
              <a:t>الوسطي </a:t>
            </a:r>
            <a:r>
              <a:rPr lang="ar-IQ" dirty="0"/>
              <a:t>يوجد بين البشرة العليا والسفلى نسيج ميزوفيلي وهو عبارة عن طبقة عمادية ذات خاليا عمودية تليها طبقة اسفنجية ذات خاليا برنكيمية مفصصة وعديمه االنتظام والطبقتان يحتويان على البالستيدات الخضراء . </a:t>
            </a:r>
            <a:endParaRPr lang="ar-IQ" dirty="0" smtClean="0"/>
          </a:p>
          <a:p>
            <a:pPr algn="r"/>
            <a:r>
              <a:rPr lang="ar-IQ" dirty="0" smtClean="0">
                <a:solidFill>
                  <a:srgbClr val="FF0000"/>
                </a:solidFill>
              </a:rPr>
              <a:t>منطقة العرق </a:t>
            </a:r>
            <a:r>
              <a:rPr lang="ar-IQ" dirty="0"/>
              <a:t>توجد بعض الخاليا الكولنكيمية القليلة تليها البرنكيمية وهي كثيره </a:t>
            </a:r>
            <a:r>
              <a:rPr lang="ar-IQ" dirty="0" smtClean="0"/>
              <a:t>.</a:t>
            </a:r>
          </a:p>
          <a:p>
            <a:r>
              <a:rPr lang="ar-IQ" dirty="0" smtClean="0">
                <a:solidFill>
                  <a:srgbClr val="FF0000"/>
                </a:solidFill>
              </a:rPr>
              <a:t>الحزمه </a:t>
            </a:r>
            <a:r>
              <a:rPr lang="ar-IQ" dirty="0">
                <a:solidFill>
                  <a:srgbClr val="FF0000"/>
                </a:solidFill>
              </a:rPr>
              <a:t>الوعائية </a:t>
            </a:r>
            <a:r>
              <a:rPr lang="ar-IQ" dirty="0"/>
              <a:t>فيكون الخشب الى </a:t>
            </a:r>
            <a:r>
              <a:rPr lang="ar-IQ" dirty="0" smtClean="0"/>
              <a:t>ا</a:t>
            </a:r>
            <a:r>
              <a:rPr lang="ar-IQ" dirty="0" smtClean="0"/>
              <a:t>لا</a:t>
            </a:r>
            <a:r>
              <a:rPr lang="ar-IQ" dirty="0" smtClean="0"/>
              <a:t>على </a:t>
            </a:r>
            <a:r>
              <a:rPr lang="ar-IQ" dirty="0"/>
              <a:t>واللحاء الى اسفل واليوجد كامبيوم وعائي ويكون الخشب </a:t>
            </a:r>
            <a:r>
              <a:rPr lang="ar-IQ" dirty="0" smtClean="0"/>
              <a:t>التالي </a:t>
            </a:r>
            <a:r>
              <a:rPr lang="ar-IQ" dirty="0" smtClean="0"/>
              <a:t>للداخل </a:t>
            </a:r>
            <a:r>
              <a:rPr lang="ar-IQ" dirty="0"/>
              <a:t>والخشب </a:t>
            </a:r>
            <a:r>
              <a:rPr lang="ar-IQ" dirty="0" smtClean="0"/>
              <a:t>الاولي للخارج </a:t>
            </a:r>
            <a:r>
              <a:rPr lang="ar-IQ" dirty="0"/>
              <a:t>, الخشب يكون مترتب بشكل </a:t>
            </a:r>
            <a:r>
              <a:rPr lang="ar-IQ" dirty="0" smtClean="0"/>
              <a:t>اذرع</a:t>
            </a:r>
          </a:p>
          <a:p>
            <a:endParaRPr lang="ar-IQ" dirty="0">
              <a:solidFill>
                <a:srgbClr val="FF0000"/>
              </a:solidFill>
            </a:endParaRPr>
          </a:p>
          <a:p>
            <a:endParaRPr lang="ar-IQ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3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1600" dirty="0">
                <a:solidFill>
                  <a:schemeClr val="tx1"/>
                </a:solidFill>
              </a:rPr>
              <a:t>تنتشر الخاليا البرنكيميه في اللحاء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5" y="195348"/>
            <a:ext cx="2589864" cy="3018907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24" y="2344652"/>
            <a:ext cx="3785178" cy="33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8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1800" dirty="0" smtClean="0"/>
              <a:t>مقطع عرضي في ورقة ذوات الفلقتين</a:t>
            </a:r>
            <a:endParaRPr lang="en-US" sz="18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3" y="2466109"/>
            <a:ext cx="6844145" cy="2630699"/>
          </a:xfrm>
        </p:spPr>
      </p:pic>
    </p:spTree>
    <p:extLst>
      <p:ext uri="{BB962C8B-B14F-4D97-AF65-F5344CB8AC3E}">
        <p14:creationId xmlns:p14="http://schemas.microsoft.com/office/powerpoint/2010/main" val="350594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الورقة في ذوات الفلقة </a:t>
            </a:r>
            <a:r>
              <a:rPr lang="ar-IQ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الواحدة</a:t>
            </a:r>
            <a:r>
              <a:rPr lang="ar-IQ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IQ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IQ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وتختلف عن ذوات الفلقتين بما يلي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IQ" dirty="0" smtClean="0"/>
              <a:t>البشرة</a:t>
            </a:r>
          </a:p>
          <a:p>
            <a:pPr algn="r"/>
            <a:r>
              <a:rPr lang="ar-IQ" dirty="0"/>
              <a:t>تتكون من بشرتين عليا وسفلى </a:t>
            </a:r>
            <a:r>
              <a:rPr lang="ar-IQ" dirty="0" smtClean="0"/>
              <a:t>الا </a:t>
            </a:r>
            <a:r>
              <a:rPr lang="ar-IQ" dirty="0"/>
              <a:t>ان البشرة قد تحتوي على </a:t>
            </a:r>
            <a:r>
              <a:rPr lang="ar-IQ" dirty="0" smtClean="0"/>
              <a:t>خلايا </a:t>
            </a:r>
            <a:r>
              <a:rPr lang="ar-IQ" dirty="0"/>
              <a:t>خاصة مثل </a:t>
            </a:r>
            <a:r>
              <a:rPr lang="ar-IQ" dirty="0" smtClean="0"/>
              <a:t>خلايا </a:t>
            </a:r>
            <a:r>
              <a:rPr lang="ar-IQ" dirty="0"/>
              <a:t>السليكا الحاوية على مادة السيلكون وخلايا محركهوالتي تكون معدومه في نباتات ذوات الفلقتين . </a:t>
            </a:r>
            <a:endParaRPr lang="ar-IQ" dirty="0" smtClean="0"/>
          </a:p>
          <a:p>
            <a:pPr algn="r"/>
            <a:r>
              <a:rPr lang="ar-IQ" dirty="0" smtClean="0"/>
              <a:t>النسيج الاساس</a:t>
            </a:r>
          </a:p>
          <a:p>
            <a:pPr algn="r"/>
            <a:r>
              <a:rPr lang="ar-IQ" dirty="0"/>
              <a:t>الذي يقع بين البشرتين العليا والسفلى وهو عبارة عن </a:t>
            </a:r>
            <a:r>
              <a:rPr lang="ar-IQ" dirty="0" smtClean="0"/>
              <a:t>خلايا </a:t>
            </a:r>
            <a:r>
              <a:rPr lang="ar-IQ" dirty="0"/>
              <a:t>برنكيميه تتخللها الحزم </a:t>
            </a:r>
            <a:r>
              <a:rPr lang="ar-IQ" dirty="0" smtClean="0"/>
              <a:t>الو</a:t>
            </a:r>
          </a:p>
          <a:p>
            <a:pPr marL="0" indent="0" algn="r">
              <a:buNone/>
            </a:pPr>
            <a:r>
              <a:rPr lang="ar-IQ" dirty="0" smtClean="0"/>
              <a:t>عائية </a:t>
            </a:r>
            <a:r>
              <a:rPr lang="ar-IQ" dirty="0"/>
              <a:t>ويكون النسيج غير متميز الى طبقة عمادية واخرى اسفنجية </a:t>
            </a:r>
            <a:endParaRPr lang="ar-IQ" dirty="0" smtClean="0"/>
          </a:p>
          <a:p>
            <a:pPr marL="0" indent="0" algn="r">
              <a:buNone/>
            </a:pPr>
            <a:r>
              <a:rPr lang="ar-IQ" dirty="0" smtClean="0"/>
              <a:t>الحزم الوعائية</a:t>
            </a:r>
          </a:p>
          <a:p>
            <a:pPr marL="0" indent="0" algn="r">
              <a:buNone/>
            </a:pPr>
            <a:r>
              <a:rPr lang="ar-IQ" dirty="0"/>
              <a:t>تكون متوازية , وتنتشر بشكل متجانس في النسيج االساسي الوسطي ,اللحاء يكون </a:t>
            </a:r>
            <a:r>
              <a:rPr lang="ar-IQ" dirty="0" smtClean="0"/>
              <a:t>للاسفل </a:t>
            </a:r>
            <a:r>
              <a:rPr lang="ar-IQ" dirty="0"/>
              <a:t>والخشب </a:t>
            </a:r>
            <a:r>
              <a:rPr lang="ar-IQ" dirty="0" smtClean="0"/>
              <a:t>للاعلى</a:t>
            </a:r>
          </a:p>
        </p:txBody>
      </p:sp>
    </p:spTree>
    <p:extLst>
      <p:ext uri="{BB962C8B-B14F-4D97-AF65-F5344CB8AC3E}">
        <p14:creationId xmlns:p14="http://schemas.microsoft.com/office/powerpoint/2010/main" val="400710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عدم وجود كامبيوم وعائي بين الخشب واللحاء والحزمه محاطه بااللياف تسمى الياف غمد </a:t>
            </a:r>
            <a:r>
              <a:rPr lang="ar-IQ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الحزمه</a:t>
            </a:r>
            <a:r>
              <a:rPr lang="ar-IQ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ar-IQ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ar-IQ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لا يوجد خلايا  </a:t>
            </a:r>
            <a:r>
              <a:rPr lang="ar-IQ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برنكيميه في اللحاء </a:t>
            </a:r>
            <a:r>
              <a:rPr lang="ar-IQ" sz="1600" dirty="0"/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69" y="1204612"/>
            <a:ext cx="7177533" cy="4837413"/>
          </a:xfrm>
        </p:spPr>
      </p:pic>
    </p:spTree>
    <p:extLst>
      <p:ext uri="{BB962C8B-B14F-4D97-AF65-F5344CB8AC3E}">
        <p14:creationId xmlns:p14="http://schemas.microsoft.com/office/powerpoint/2010/main" val="410959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2400" dirty="0" smtClean="0"/>
              <a:t>اسئلة مهمه</a:t>
            </a:r>
            <a:endParaRPr lang="en-US" sz="2400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07" y="346354"/>
            <a:ext cx="4263893" cy="3145087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36" y="3491441"/>
            <a:ext cx="4954861" cy="2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923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223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Tahoma</vt:lpstr>
      <vt:lpstr>Trebuchet MS</vt:lpstr>
      <vt:lpstr>Wingdings 3</vt:lpstr>
      <vt:lpstr>Facet</vt:lpstr>
      <vt:lpstr>المختبر العاشر</vt:lpstr>
      <vt:lpstr>التركيب الداخلي للورقة </vt:lpstr>
      <vt:lpstr>تنتشر الخاليا البرنكيميه في اللحاء</vt:lpstr>
      <vt:lpstr>مقطع عرضي في ورقة ذوات الفلقتين</vt:lpstr>
      <vt:lpstr>الورقة في ذوات الفلقة الواحدة وتختلف عن ذوات الفلقتين بما يلي</vt:lpstr>
      <vt:lpstr>عدم وجود كامبيوم وعائي بين الخشب واللحاء والحزمه محاطه بااللياف تسمى الياف غمد الحزمه لا يوجد خلايا  برنكيميه في اللحاء .</vt:lpstr>
      <vt:lpstr>اسئلة مهمه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التركيب الداخلي للورقة </dc:title>
  <dc:creator>Maher</dc:creator>
  <cp:lastModifiedBy>Maher</cp:lastModifiedBy>
  <cp:revision>7</cp:revision>
  <dcterms:created xsi:type="dcterms:W3CDTF">2021-09-28T19:56:27Z</dcterms:created>
  <dcterms:modified xsi:type="dcterms:W3CDTF">2021-09-30T11:52:14Z</dcterms:modified>
</cp:coreProperties>
</file>